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86" r:id="rId7"/>
    <p:sldId id="258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9/5/2025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Engine 14 Replacement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Enfield Fire District #1</a:t>
            </a:r>
          </a:p>
        </p:txBody>
      </p:sp>
      <p:pic>
        <p:nvPicPr>
          <p:cNvPr id="5" name="Picture 4" descr="A red and yellow logo&#10;&#10;AI-generated content may be incorrect.">
            <a:extLst>
              <a:ext uri="{FF2B5EF4-FFF2-40B4-BE49-F238E27FC236}">
                <a16:creationId xmlns:a16="http://schemas.microsoft.com/office/drawing/2014/main" id="{7464708B-6391-B5AC-73FA-0F16C4BA8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7593" y="436568"/>
            <a:ext cx="1406558" cy="1575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BD8413-C238-49D7-A4E1-E8FEF181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wrap="square" anchor="t">
            <a:norm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CURRENT ENGINE 14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7C63C8-86BC-91E5-22E3-06ED14002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0042" y="1444649"/>
            <a:ext cx="6588602" cy="4579079"/>
          </a:xfrm>
          <a:prstGeom prst="rect">
            <a:avLst/>
          </a:prstGeom>
          <a:noFill/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5F4DE-39B7-4CE2-BC1E-8B8AE662A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</a:rPr>
              <a:t>2007 Pierce Lance Rescue Pumper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1250 GPM Pump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750 gal. tank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20 gal. Class A, 60 gal. AFFF Foam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11 foot -6000w Light Tower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30 kw Generator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Hydraulic Rescue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GVW: 53,800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9A6132A-A5B1-444A-6AC4-C191CB3D15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1607" y="374157"/>
            <a:ext cx="630593" cy="704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10941-0CAF-D341-DD9A-8D1200140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i="0" u="none" strike="noStrike" kern="1200" cap="none" spc="-7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PROPOSED ENGINE 14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E22DCF-45C4-B443-BFDA-F00769078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3</a:t>
            </a:fld>
            <a:endParaRPr lang="en-US" noProof="0" dirty="0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2DCC3A9D-0E26-B969-5C04-28981395913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056" b="3056"/>
          <a:stretch/>
        </p:blipFill>
        <p:spPr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C438D4-9C19-FA1A-4784-93523AC07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2029 Pierce Enforcer Rescue Pumper </a:t>
            </a:r>
          </a:p>
          <a:p>
            <a:pPr marL="0" marR="0"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Price of truck as currently specified is $1,241,689.00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1250 GPM Pump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750 gal. tank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solidFill>
                  <a:srgbClr val="FFFFFF"/>
                </a:solidFill>
                <a:latin typeface="Arial"/>
              </a:rPr>
              <a:t>30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gal. Class A</a:t>
            </a:r>
            <a:r>
              <a:rPr lang="en-US" b="1" dirty="0">
                <a:solidFill>
                  <a:srgbClr val="FFFFFF"/>
                </a:solidFill>
                <a:latin typeface="Arial"/>
              </a:rPr>
              <a:t> Foam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Seats 6 FF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>
                <a:solidFill>
                  <a:srgbClr val="FFFFFF"/>
                </a:solidFill>
                <a:latin typeface="Arial"/>
              </a:rPr>
              <a:t>GVW: 46,463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>
              <a:buNone/>
            </a:pPr>
            <a:endParaRPr lang="en-US" sz="14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B7F50F-5D0C-9DCD-CADC-40BA76361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8161" y="371259"/>
            <a:ext cx="63403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565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wrap="square" anchor="t">
            <a:norm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Benefits / Differences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Modern Safety Features</a:t>
            </a:r>
            <a:r>
              <a:rPr lang="en-US" dirty="0"/>
              <a:t>: </a:t>
            </a:r>
          </a:p>
          <a:p>
            <a:r>
              <a:rPr lang="en-US" dirty="0"/>
              <a:t>Passive systems like airbags and side roll protection. </a:t>
            </a:r>
          </a:p>
          <a:p>
            <a:r>
              <a:rPr lang="en-US" dirty="0"/>
              <a:t>Active systems such as collision avoidance, electronic stability control (ESC), and tire monitoring systems.</a:t>
            </a:r>
          </a:p>
          <a:p>
            <a:r>
              <a:rPr lang="en-US" dirty="0"/>
              <a:t>Innovative sound damping in the cab area to significantly reduce siren and road noise.</a:t>
            </a:r>
          </a:p>
          <a:p>
            <a:r>
              <a:rPr lang="en-US" dirty="0"/>
              <a:t>Modern / improved emergency warning lights.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Ergonomics: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Low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Hosebed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and VERY low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Crosslays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srgbClr val="FFFFFF"/>
                </a:solidFill>
                <a:latin typeface="Arial"/>
              </a:rPr>
              <a:t>Added door-step for improved FF mounting and dismounting.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051F9C-735C-B2AC-8E6E-DE5AEACB1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96" y="1444649"/>
            <a:ext cx="7088297" cy="4579079"/>
          </a:xfrm>
          <a:prstGeom prst="rect">
            <a:avLst/>
          </a:prstGeom>
          <a:noFill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F5DFF68-3C0B-A7F5-91AB-B393A3FE5D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8161" y="371259"/>
            <a:ext cx="63403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79B88-D43C-4A31-9A52-3498E9430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wrap="square" anchor="t">
            <a:normAutofit/>
          </a:bodyPr>
          <a:lstStyle/>
          <a:p>
            <a:r>
              <a:rPr kumimoji="0" lang="en-US" sz="3200" b="1" i="0" u="none" strike="noStrike" kern="1200" cap="none" spc="-7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Benefits / Differences 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065C75-272B-4BB5-BA23-D80E8654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DDBE65-9AB1-4989-AF86-726591A6A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>
            <a:norm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 Built-in Generator, Light Tower or Hydraulic system.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Reduced Maintenance Costs.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Modern / improved suspension system – TAC 4.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Current Engine 14 should be “saleable” in the future.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Projected Lifespan – 25 years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tabLst/>
              <a:defRPr/>
            </a:pPr>
            <a:r>
              <a:rPr lang="en-US" dirty="0">
                <a:latin typeface="Arial"/>
              </a:rPr>
              <a:t>The cost will be shared by future taxpayers who will also benefit from the apparatus.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As always, a well-defined funding strategy will be developed, if approved.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7C3D3"/>
              </a:buClr>
              <a:buSzTx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285D6D-8CAF-D99C-E3B8-680B4E622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96" y="1444649"/>
            <a:ext cx="7088297" cy="4579079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F3221D-94C4-CF3C-69D1-6979BE281A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8161" y="371259"/>
            <a:ext cx="634039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2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757914-1161-4661-9696-421FD6935CD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1392</TotalTime>
  <Words>236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Trade Gothic LT Pro</vt:lpstr>
      <vt:lpstr>Trebuchet MS</vt:lpstr>
      <vt:lpstr>Office Theme</vt:lpstr>
      <vt:lpstr>Engine 14 Replacement</vt:lpstr>
      <vt:lpstr>CURRENT ENGINE 14</vt:lpstr>
      <vt:lpstr>PROPOSED ENGINE 14</vt:lpstr>
      <vt:lpstr>Benefits / Differences  </vt:lpstr>
      <vt:lpstr>Benefits / Differences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Higgins</dc:creator>
  <cp:lastModifiedBy>William Higgins</cp:lastModifiedBy>
  <cp:revision>5</cp:revision>
  <dcterms:created xsi:type="dcterms:W3CDTF">2025-09-02T15:39:33Z</dcterms:created>
  <dcterms:modified xsi:type="dcterms:W3CDTF">2025-09-05T13:53:31Z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